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468BFB-CAB4-4B69-97FB-8ECA0B287103}" v="24" dt="2020-04-12T12:31:35.9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40C5A3-4043-4F57-AC6D-D9DE6B557C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de-D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B71383F-999B-40C4-A79E-8BD3DCC6E2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de-D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278FF7A-5D95-4EF5-B3C0-1683DB0B5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D4E-0A44-4D76-82E7-72252A3FE951}" type="datetimeFigureOut">
              <a:rPr lang="de-DE" smtClean="0"/>
              <a:t>21.05.2020</a:t>
            </a:fld>
            <a:endParaRPr lang="de-D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FC4658A-37F1-4E31-B84D-092A63F7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7FD79FC-3739-4C39-8C72-556741659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F9B6E-9C6A-44BA-999E-319F4D712C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1887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002497-11B6-4ABC-908A-CEB90C7D0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de-D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466FF58-834F-46C0-ADFD-4BBCB64B3D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DBFAE12-406B-4A7B-A94A-F0945C405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D4E-0A44-4D76-82E7-72252A3FE951}" type="datetimeFigureOut">
              <a:rPr lang="de-DE" smtClean="0"/>
              <a:t>21.05.2020</a:t>
            </a:fld>
            <a:endParaRPr lang="de-D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06A071-2D47-49D7-891E-008C61F21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26C19B6-359B-46AC-A4DD-84A6DC470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F9B6E-9C6A-44BA-999E-319F4D712C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7142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5213402-7574-4A67-BD83-84A75EDEC6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de-D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018AA4F-3AB1-4BA1-889F-C47B604FF5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6657C31-1493-40F6-95E9-CA8710466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D4E-0A44-4D76-82E7-72252A3FE951}" type="datetimeFigureOut">
              <a:rPr lang="de-DE" smtClean="0"/>
              <a:t>21.05.2020</a:t>
            </a:fld>
            <a:endParaRPr lang="de-D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3550883-7749-46ED-AF45-B176D6357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18274BE-6E31-4A81-B964-50AF05FAC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F9B6E-9C6A-44BA-999E-319F4D712C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1353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2D457F-E7AB-4C00-96C2-F4E80EACB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de-D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67B294-8255-4D5B-AD46-205B4B198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E91DCC1-968D-4858-874C-BDE714917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D4E-0A44-4D76-82E7-72252A3FE951}" type="datetimeFigureOut">
              <a:rPr lang="de-DE" smtClean="0"/>
              <a:t>21.05.2020</a:t>
            </a:fld>
            <a:endParaRPr lang="de-D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12DBD3-119A-4C6A-8B6C-41938C583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774BB8-D95A-4758-8D90-54932E71E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F9B6E-9C6A-44BA-999E-319F4D712C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2149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6A59F3-DC26-41DA-8E37-587CDE27C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de-D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E272C81-6498-45B0-87B0-4B68FB4B9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F38685E-A32C-4226-8A62-D063E4E10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D4E-0A44-4D76-82E7-72252A3FE951}" type="datetimeFigureOut">
              <a:rPr lang="de-DE" smtClean="0"/>
              <a:t>21.05.2020</a:t>
            </a:fld>
            <a:endParaRPr lang="de-D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6359DE3-D09E-4836-99FE-AA2B26693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5EB1FDD-CDA0-4B53-9F02-393D325BF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F9B6E-9C6A-44BA-999E-319F4D712C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1415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6B85D1-D32A-4573-97A2-1926342B8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de-D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91130A-2DD5-4664-9E35-39E1DAF107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A0155B3-022F-48BB-8214-A191A1FF9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219D8B7-48EB-4387-B155-F3450EE65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D4E-0A44-4D76-82E7-72252A3FE951}" type="datetimeFigureOut">
              <a:rPr lang="de-DE" smtClean="0"/>
              <a:t>21.05.2020</a:t>
            </a:fld>
            <a:endParaRPr lang="de-D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1E8DE23-D6FE-4329-90B4-AF4692823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260FA90-DCF8-48D3-88C3-30B322768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F9B6E-9C6A-44BA-999E-319F4D712C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569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F7C05A-34B8-457E-8760-15D700EC6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de-D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0EB6CFF-AEC5-4B7E-A2B6-E08E6DA87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51E89BB-8C1A-401E-9A1D-F847D8D32D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EA85032-EE1D-467C-B75A-C8E0E3C609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323ADAC-F44C-439A-8197-37B8E5C991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06B99FB-B444-4FDC-8FC9-8AA60DC40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D4E-0A44-4D76-82E7-72252A3FE951}" type="datetimeFigureOut">
              <a:rPr lang="de-DE" smtClean="0"/>
              <a:t>21.05.2020</a:t>
            </a:fld>
            <a:endParaRPr lang="de-D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3A6E61B-01A9-4E93-9871-862314889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0F3756A-02D1-4049-AB37-E3539B07A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F9B6E-9C6A-44BA-999E-319F4D712C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6593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0C6F5D-7996-400D-B430-E37BB899C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de-D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AB9399B-B1FC-492C-9454-353E9DDA1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D4E-0A44-4D76-82E7-72252A3FE951}" type="datetimeFigureOut">
              <a:rPr lang="de-DE" smtClean="0"/>
              <a:t>21.05.2020</a:t>
            </a:fld>
            <a:endParaRPr lang="de-D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7C260FD-3D2A-4148-8579-3F43A38AD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2C983CC-F8A9-4D02-B991-CDCEFD372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F9B6E-9C6A-44BA-999E-319F4D712C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7141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1778FB5-7AB8-4BE5-B221-1D6749345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D4E-0A44-4D76-82E7-72252A3FE951}" type="datetimeFigureOut">
              <a:rPr lang="de-DE" smtClean="0"/>
              <a:t>21.05.2020</a:t>
            </a:fld>
            <a:endParaRPr lang="de-D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9F304FD-22FF-4248-958B-9BD8CFE77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37B0794-7995-47F2-9093-86D097233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F9B6E-9C6A-44BA-999E-319F4D712C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6481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BC1F0C-A6E1-4F5B-88FF-E3BEAE40E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de-D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D4C9BD-CE90-4B2C-BA08-5E14B092E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C576FE3-9F74-4A95-A5E2-1C5D482EE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996859A-B475-4C3C-9C13-A9C73688E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D4E-0A44-4D76-82E7-72252A3FE951}" type="datetimeFigureOut">
              <a:rPr lang="de-DE" smtClean="0"/>
              <a:t>21.05.2020</a:t>
            </a:fld>
            <a:endParaRPr lang="de-D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2E403C0-A569-4133-816E-F648F9CA7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7CB5365-C4D1-45A2-B503-40A0BD834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F9B6E-9C6A-44BA-999E-319F4D712C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287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00CF98-9E17-4CFC-B32C-739EC68C5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de-D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F3CEC81-A91E-4915-B9FB-DD9EBCCE73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EE7D1BA-FCAA-455F-BB62-86230F071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ED34699-CB9B-4909-BE4F-4C82325B8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D4E-0A44-4D76-82E7-72252A3FE951}" type="datetimeFigureOut">
              <a:rPr lang="de-DE" smtClean="0"/>
              <a:t>21.05.2020</a:t>
            </a:fld>
            <a:endParaRPr lang="de-D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9301BF6-6B03-4ADF-82F9-C14A014FF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030ADD1-9C2B-4BAE-A614-C49E6410C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F9B6E-9C6A-44BA-999E-319F4D712C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6427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36EE405-6FEB-4743-A1C8-AD7FA2DAF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de-D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50614D8-17A0-45EF-B2A9-53B5A1559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52B891-1381-46C5-94DA-7C97C71D55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49D4E-0A44-4D76-82E7-72252A3FE951}" type="datetimeFigureOut">
              <a:rPr lang="de-DE" smtClean="0"/>
              <a:t>21.05.2020</a:t>
            </a:fld>
            <a:endParaRPr lang="de-D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381A4FF-C82C-496D-A4CC-158AED6430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F54D03F-4E63-4498-A6E3-9CB401D47F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F9B6E-9C6A-44BA-999E-319F4D712C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1054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cid:6cfb4c24-55c5-46fa-b619-e6a6035869f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9EF30C2-29AC-4A0D-BC0A-A679CF113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93520" y="2744662"/>
            <a:ext cx="6589707" cy="2387600"/>
          </a:xfrm>
        </p:spPr>
        <p:txBody>
          <a:bodyPr>
            <a:normAutofit/>
          </a:bodyPr>
          <a:lstStyle/>
          <a:p>
            <a:pPr marL="0" indent="0" algn="r" defTabSz="914400">
              <a:spcBef>
                <a:spcPts val="0"/>
              </a:spcBef>
              <a:buNone/>
            </a:pPr>
            <a:r>
              <a:rPr lang="nl-NL">
                <a:solidFill>
                  <a:srgbClr val="FFFFFF"/>
                </a:solidFill>
                <a:latin typeface="Cambria"/>
              </a:rPr>
              <a:t>Modalverben</a:t>
            </a:r>
            <a:endParaRPr lang="nl-NL" b="0" i="0">
              <a:solidFill>
                <a:srgbClr val="FFFFFF"/>
              </a:solidFill>
              <a:latin typeface="Cambria"/>
              <a:ea typeface="+mj-ea"/>
              <a:cs typeface="+mj-cs"/>
            </a:endParaRP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5093520" y="5224337"/>
            <a:ext cx="6589707" cy="1329443"/>
          </a:xfrm>
        </p:spPr>
        <p:txBody>
          <a:bodyPr>
            <a:normAutofit/>
          </a:bodyPr>
          <a:lstStyle/>
          <a:p>
            <a:pPr marL="0" indent="0" algn="r">
              <a:spcBef>
                <a:spcPts val="0"/>
              </a:spcBef>
              <a:spcAft>
                <a:spcPts val="600"/>
              </a:spcAft>
              <a:buNone/>
            </a:pPr>
            <a:r>
              <a:rPr lang="nl-NL" dirty="0">
                <a:solidFill>
                  <a:srgbClr val="FFFFFF"/>
                </a:solidFill>
              </a:rPr>
              <a:t>DNP</a:t>
            </a:r>
          </a:p>
          <a:p>
            <a:pPr marL="0" indent="0" algn="r">
              <a:spcBef>
                <a:spcPts val="0"/>
              </a:spcBef>
              <a:spcAft>
                <a:spcPts val="600"/>
              </a:spcAft>
              <a:buNone/>
            </a:pPr>
            <a:r>
              <a:rPr lang="nl-NL" dirty="0">
                <a:solidFill>
                  <a:srgbClr val="FFFFFF"/>
                </a:solidFill>
              </a:rPr>
              <a:t>7.Klasse </a:t>
            </a:r>
            <a:r>
              <a:rPr lang="nl-NL" dirty="0" err="1">
                <a:solidFill>
                  <a:srgbClr val="FFFFFF"/>
                </a:solidFill>
              </a:rPr>
              <a:t>Realschule</a:t>
            </a:r>
            <a:r>
              <a:rPr lang="nl-NL" dirty="0">
                <a:solidFill>
                  <a:srgbClr val="FFFFFF"/>
                </a:solidFill>
              </a:rPr>
              <a:t>/Gymnasium</a:t>
            </a:r>
          </a:p>
          <a:p>
            <a:pPr marL="0" indent="0" algn="r">
              <a:spcBef>
                <a:spcPts val="0"/>
              </a:spcBef>
              <a:spcAft>
                <a:spcPts val="600"/>
              </a:spcAft>
              <a:buNone/>
            </a:pPr>
            <a:r>
              <a:rPr lang="nl-NL" dirty="0">
                <a:solidFill>
                  <a:srgbClr val="FFFFFF"/>
                </a:solidFill>
              </a:rPr>
              <a:t>Jacob van </a:t>
            </a:r>
            <a:r>
              <a:rPr lang="nl-NL" dirty="0" err="1">
                <a:solidFill>
                  <a:srgbClr val="FFFFFF"/>
                </a:solidFill>
              </a:rPr>
              <a:t>Liesveldt</a:t>
            </a:r>
            <a:r>
              <a:rPr lang="nl-NL" dirty="0">
                <a:solidFill>
                  <a:srgbClr val="FFFFFF"/>
                </a:solidFill>
              </a:rPr>
              <a:t> te Hellevoetsluis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6A0658-1CC4-4B0D-AAB7-A702286AF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04F1504-431A-4D86-9091-AE7E4B33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A804283-B929-4503-802F-4585376E2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D3811F5-514E-49A4-B382-673ED228A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67AD921-1CEE-4C1B-9AA3-C66D908DD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C36A08F5-3B56-47C5-A371-9187BE56E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EAB55EC1-6D67-477F-80A2-C4596944B0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67CDEDEE-1079-4FD2-96EA-26C2CFA31131}"/>
              </a:ext>
            </a:extLst>
          </p:cNvPr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478" y="2949740"/>
            <a:ext cx="3333750" cy="666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493">
        <p:fade/>
      </p:transition>
    </mc:Choice>
    <mc:Fallback xmlns="">
      <p:transition spd="med" advTm="304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742454A-6CD7-46CE-B803-C879C671F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          Konjugation der Modalverben</a:t>
            </a:r>
          </a:p>
        </p:txBody>
      </p:sp>
      <p:graphicFrame>
        <p:nvGraphicFramePr>
          <p:cNvPr id="8" name="Tabel 8">
            <a:extLst>
              <a:ext uri="{FF2B5EF4-FFF2-40B4-BE49-F238E27FC236}">
                <a16:creationId xmlns:a16="http://schemas.microsoft.com/office/drawing/2014/main" id="{718D4243-46C3-4E2F-A1AF-CC51097006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1535444"/>
              </p:ext>
            </p:extLst>
          </p:nvPr>
        </p:nvGraphicFramePr>
        <p:xfrm>
          <a:off x="569651" y="1763480"/>
          <a:ext cx="10708440" cy="443852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17569">
                  <a:extLst>
                    <a:ext uri="{9D8B030D-6E8A-4147-A177-3AD203B41FA5}">
                      <a16:colId xmlns:a16="http://schemas.microsoft.com/office/drawing/2014/main" val="1421791280"/>
                    </a:ext>
                  </a:extLst>
                </a:gridCol>
                <a:gridCol w="1159541">
                  <a:extLst>
                    <a:ext uri="{9D8B030D-6E8A-4147-A177-3AD203B41FA5}">
                      <a16:colId xmlns:a16="http://schemas.microsoft.com/office/drawing/2014/main" val="1680648626"/>
                    </a:ext>
                  </a:extLst>
                </a:gridCol>
                <a:gridCol w="1338555">
                  <a:extLst>
                    <a:ext uri="{9D8B030D-6E8A-4147-A177-3AD203B41FA5}">
                      <a16:colId xmlns:a16="http://schemas.microsoft.com/office/drawing/2014/main" val="1947496031"/>
                    </a:ext>
                  </a:extLst>
                </a:gridCol>
                <a:gridCol w="1338555">
                  <a:extLst>
                    <a:ext uri="{9D8B030D-6E8A-4147-A177-3AD203B41FA5}">
                      <a16:colId xmlns:a16="http://schemas.microsoft.com/office/drawing/2014/main" val="1147010582"/>
                    </a:ext>
                  </a:extLst>
                </a:gridCol>
                <a:gridCol w="1338555">
                  <a:extLst>
                    <a:ext uri="{9D8B030D-6E8A-4147-A177-3AD203B41FA5}">
                      <a16:colId xmlns:a16="http://schemas.microsoft.com/office/drawing/2014/main" val="3521108159"/>
                    </a:ext>
                  </a:extLst>
                </a:gridCol>
                <a:gridCol w="1338555">
                  <a:extLst>
                    <a:ext uri="{9D8B030D-6E8A-4147-A177-3AD203B41FA5}">
                      <a16:colId xmlns:a16="http://schemas.microsoft.com/office/drawing/2014/main" val="4051396476"/>
                    </a:ext>
                  </a:extLst>
                </a:gridCol>
                <a:gridCol w="1338555">
                  <a:extLst>
                    <a:ext uri="{9D8B030D-6E8A-4147-A177-3AD203B41FA5}">
                      <a16:colId xmlns:a16="http://schemas.microsoft.com/office/drawing/2014/main" val="3820191416"/>
                    </a:ext>
                  </a:extLst>
                </a:gridCol>
                <a:gridCol w="1338555">
                  <a:extLst>
                    <a:ext uri="{9D8B030D-6E8A-4147-A177-3AD203B41FA5}">
                      <a16:colId xmlns:a16="http://schemas.microsoft.com/office/drawing/2014/main" val="3495560876"/>
                    </a:ext>
                  </a:extLst>
                </a:gridCol>
              </a:tblGrid>
              <a:tr h="46344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müssen=</a:t>
                      </a:r>
                    </a:p>
                    <a:p>
                      <a:r>
                        <a:rPr lang="de-DE" dirty="0" err="1"/>
                        <a:t>moeten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können=</a:t>
                      </a:r>
                    </a:p>
                    <a:p>
                      <a:r>
                        <a:rPr lang="de-DE" dirty="0" err="1"/>
                        <a:t>kunnen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dürfen=</a:t>
                      </a:r>
                    </a:p>
                    <a:p>
                      <a:r>
                        <a:rPr lang="de-DE" dirty="0" err="1"/>
                        <a:t>mogen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wollen=</a:t>
                      </a:r>
                    </a:p>
                    <a:p>
                      <a:r>
                        <a:rPr lang="de-DE" dirty="0"/>
                        <a:t>willen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mögen=</a:t>
                      </a:r>
                    </a:p>
                    <a:p>
                      <a:r>
                        <a:rPr lang="de-DE" dirty="0" err="1"/>
                        <a:t>houden</a:t>
                      </a:r>
                      <a:r>
                        <a:rPr lang="de-DE" dirty="0"/>
                        <a:t> van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wissen=</a:t>
                      </a:r>
                    </a:p>
                    <a:p>
                      <a:r>
                        <a:rPr lang="de-DE" dirty="0" err="1"/>
                        <a:t>weten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möchten=</a:t>
                      </a:r>
                    </a:p>
                    <a:p>
                      <a:r>
                        <a:rPr lang="de-DE" dirty="0" err="1"/>
                        <a:t>graag</a:t>
                      </a:r>
                      <a:r>
                        <a:rPr lang="de-DE" dirty="0"/>
                        <a:t> willen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731452"/>
                  </a:ext>
                </a:extLst>
              </a:tr>
              <a:tr h="463445">
                <a:tc>
                  <a:txBody>
                    <a:bodyPr/>
                    <a:lstStyle/>
                    <a:p>
                      <a:r>
                        <a:rPr lang="de-DE" b="1" dirty="0"/>
                        <a:t>SG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757034"/>
                  </a:ext>
                </a:extLst>
              </a:tr>
              <a:tr h="320079">
                <a:tc>
                  <a:txBody>
                    <a:bodyPr/>
                    <a:lstStyle/>
                    <a:p>
                      <a:r>
                        <a:rPr lang="de-DE" dirty="0"/>
                        <a:t>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highlight>
                            <a:srgbClr val="00FF00"/>
                          </a:highlight>
                        </a:rPr>
                        <a:t>muss</a:t>
                      </a: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highlight>
                            <a:srgbClr val="00FF00"/>
                          </a:highlight>
                        </a:rPr>
                        <a:t>kann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highlight>
                            <a:srgbClr val="00FF00"/>
                          </a:highlight>
                        </a:rPr>
                        <a:t>darf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highlight>
                            <a:srgbClr val="00FF00"/>
                          </a:highlight>
                        </a:rPr>
                        <a:t>will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highlight>
                            <a:srgbClr val="00FF00"/>
                          </a:highlight>
                        </a:rPr>
                        <a:t>mag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highlight>
                            <a:srgbClr val="00FF00"/>
                          </a:highlight>
                        </a:rPr>
                        <a:t>weiß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highlight>
                            <a:srgbClr val="00FF00"/>
                          </a:highlight>
                        </a:rPr>
                        <a:t>möchte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896809"/>
                  </a:ext>
                </a:extLst>
              </a:tr>
              <a:tr h="463445">
                <a:tc>
                  <a:txBody>
                    <a:bodyPr/>
                    <a:lstStyle/>
                    <a:p>
                      <a:r>
                        <a:rPr lang="de-DE" dirty="0"/>
                        <a:t>du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musst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kannst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darfst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willst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magst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weißt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möchtest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909250"/>
                  </a:ext>
                </a:extLst>
              </a:tr>
              <a:tr h="377691">
                <a:tc>
                  <a:txBody>
                    <a:bodyPr/>
                    <a:lstStyle/>
                    <a:p>
                      <a:r>
                        <a:rPr lang="de-DE" dirty="0"/>
                        <a:t>er/sie/es/man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highlight>
                            <a:srgbClr val="00FF00"/>
                          </a:highlight>
                        </a:rPr>
                        <a:t>muss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highlight>
                            <a:srgbClr val="00FF00"/>
                          </a:highlight>
                        </a:rPr>
                        <a:t>kann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highlight>
                            <a:srgbClr val="00FF00"/>
                          </a:highlight>
                        </a:rPr>
                        <a:t>darf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highlight>
                            <a:srgbClr val="00FF00"/>
                          </a:highlight>
                        </a:rPr>
                        <a:t>will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highlight>
                            <a:srgbClr val="00FF00"/>
                          </a:highlight>
                        </a:rPr>
                        <a:t>mag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highlight>
                            <a:srgbClr val="00FF00"/>
                          </a:highlight>
                        </a:rPr>
                        <a:t>weiß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highlight>
                            <a:srgbClr val="00FF00"/>
                          </a:highlight>
                        </a:rPr>
                        <a:t>möchte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775950"/>
                  </a:ext>
                </a:extLst>
              </a:tr>
              <a:tr h="463445">
                <a:tc>
                  <a:txBody>
                    <a:bodyPr/>
                    <a:lstStyle/>
                    <a:p>
                      <a:r>
                        <a:rPr lang="de-DE" b="1" dirty="0"/>
                        <a:t>PL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highlight>
                          <a:srgbClr val="00FFFF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679310"/>
                  </a:ext>
                </a:extLst>
              </a:tr>
              <a:tr h="463445">
                <a:tc>
                  <a:txBody>
                    <a:bodyPr/>
                    <a:lstStyle/>
                    <a:p>
                      <a:r>
                        <a:rPr lang="de-DE" dirty="0"/>
                        <a:t>wir*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müssen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können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dürfen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wollen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mögen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wissen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möchten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349192"/>
                  </a:ext>
                </a:extLst>
              </a:tr>
              <a:tr h="463445">
                <a:tc>
                  <a:txBody>
                    <a:bodyPr/>
                    <a:lstStyle/>
                    <a:p>
                      <a:r>
                        <a:rPr lang="de-DE" dirty="0"/>
                        <a:t>ihr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müsst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könnt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dürft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wollt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mögt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wisst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möchtet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880366"/>
                  </a:ext>
                </a:extLst>
              </a:tr>
              <a:tr h="463445">
                <a:tc>
                  <a:txBody>
                    <a:bodyPr/>
                    <a:lstStyle/>
                    <a:p>
                      <a:r>
                        <a:rPr lang="de-DE" dirty="0"/>
                        <a:t>Sie/sie*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müssen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können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dürfen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wollen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mögen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wissen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möchten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807757"/>
                  </a:ext>
                </a:extLst>
              </a:tr>
            </a:tbl>
          </a:graphicData>
        </a:graphic>
      </p:graphicFrame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7068266A-0D38-47ED-ABB3-F066597558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54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227"/>
    </mc:Choice>
    <mc:Fallback xmlns="">
      <p:transition spd="slow" advTm="1052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A3C5CA-2817-46BB-A1BD-B44D39041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BC2FB8-C445-4528-9AB1-AE5153423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62123" cy="4351338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Im Moment …. (</a:t>
            </a:r>
            <a:r>
              <a:rPr lang="de-DE" dirty="0" err="1"/>
              <a:t>kunnen</a:t>
            </a:r>
            <a:r>
              <a:rPr lang="de-DE" dirty="0"/>
              <a:t>) wir unsere Hausaufgaben nur zu Hause machen.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Du …. (</a:t>
            </a:r>
            <a:r>
              <a:rPr lang="de-DE" dirty="0" err="1"/>
              <a:t>weten</a:t>
            </a:r>
            <a:r>
              <a:rPr lang="de-DE" dirty="0"/>
              <a:t>) auch nicht wie lange das Spiel noch dauert.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…. (</a:t>
            </a:r>
            <a:r>
              <a:rPr lang="de-DE" dirty="0" err="1"/>
              <a:t>mogen</a:t>
            </a:r>
            <a:r>
              <a:rPr lang="de-DE" dirty="0"/>
              <a:t>) ich bitte auf die Toilette gehen? …. (</a:t>
            </a:r>
            <a:r>
              <a:rPr lang="de-DE" dirty="0" err="1"/>
              <a:t>mogen</a:t>
            </a:r>
            <a:r>
              <a:rPr lang="de-DE" dirty="0"/>
              <a:t>) Thom mitkommen?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4BC8DA90-10BE-479F-B069-62A12E0B02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7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812"/>
    </mc:Choice>
    <mc:Fallback xmlns="">
      <p:transition spd="slow" advTm="618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6F11DE-2DE9-4E26-A9DF-2FF6C648E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Lösungen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95C35C-AF47-4C21-81A8-6B07E9A22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Im Moment </a:t>
            </a:r>
            <a:r>
              <a:rPr lang="de-DE" dirty="0">
                <a:highlight>
                  <a:srgbClr val="FF9900"/>
                </a:highlight>
              </a:rPr>
              <a:t>können</a:t>
            </a:r>
            <a:r>
              <a:rPr lang="de-DE" dirty="0"/>
              <a:t> </a:t>
            </a:r>
            <a:r>
              <a:rPr lang="de-DE" dirty="0">
                <a:highlight>
                  <a:srgbClr val="FFFF00"/>
                </a:highlight>
              </a:rPr>
              <a:t> wir </a:t>
            </a:r>
            <a:r>
              <a:rPr lang="de-DE" dirty="0"/>
              <a:t>unsere Hausaufgaben nur zu Hause machen.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>
                <a:highlight>
                  <a:srgbClr val="FFFF00"/>
                </a:highlight>
              </a:rPr>
              <a:t>Du</a:t>
            </a:r>
            <a:r>
              <a:rPr lang="de-DE" dirty="0"/>
              <a:t> </a:t>
            </a:r>
            <a:r>
              <a:rPr lang="de-DE" dirty="0">
                <a:highlight>
                  <a:srgbClr val="FF9900"/>
                </a:highlight>
              </a:rPr>
              <a:t>weißt</a:t>
            </a:r>
            <a:r>
              <a:rPr lang="de-DE" dirty="0"/>
              <a:t> auch nicht wie lange das Spiel noch dauert.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>
                <a:highlight>
                  <a:srgbClr val="FF9900"/>
                </a:highlight>
              </a:rPr>
              <a:t>Darf</a:t>
            </a:r>
            <a:r>
              <a:rPr lang="de-DE" dirty="0"/>
              <a:t> </a:t>
            </a:r>
            <a:r>
              <a:rPr lang="de-DE" dirty="0">
                <a:highlight>
                  <a:srgbClr val="FFFF00"/>
                </a:highlight>
              </a:rPr>
              <a:t>ich</a:t>
            </a:r>
            <a:r>
              <a:rPr lang="de-DE" dirty="0"/>
              <a:t> bitte auf die Toilette gehen? </a:t>
            </a:r>
            <a:r>
              <a:rPr lang="de-DE" dirty="0">
                <a:highlight>
                  <a:srgbClr val="FF9900"/>
                </a:highlight>
              </a:rPr>
              <a:t>Darf</a:t>
            </a:r>
            <a:r>
              <a:rPr lang="de-DE" dirty="0"/>
              <a:t> </a:t>
            </a:r>
            <a:r>
              <a:rPr lang="de-DE" dirty="0">
                <a:highlight>
                  <a:srgbClr val="FFFF00"/>
                </a:highlight>
              </a:rPr>
              <a:t>Thom</a:t>
            </a:r>
            <a:r>
              <a:rPr lang="de-DE" dirty="0"/>
              <a:t> mitkommen?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34EBC49-9731-4C6D-86D1-CB910865B8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190"/>
    </mc:Choice>
    <mc:Fallback xmlns="">
      <p:transition spd="slow" advTm="1241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</Words>
  <Application>Microsoft Office PowerPoint</Application>
  <PresentationFormat>Breedbeeld</PresentationFormat>
  <Paragraphs>81</Paragraphs>
  <Slides>4</Slides>
  <Notes>0</Notes>
  <HiddenSlides>0</HiddenSlides>
  <MMClips>4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Cambria</vt:lpstr>
      <vt:lpstr>Kantoorthema</vt:lpstr>
      <vt:lpstr>Modalverben</vt:lpstr>
      <vt:lpstr>           Konjugation der Modalverben</vt:lpstr>
      <vt:lpstr>Beispiele</vt:lpstr>
      <vt:lpstr>Lösungen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Modalverben</dc:title>
  <dc:creator>Patrick D</dc:creator>
  <cp:lastModifiedBy>Patrick D</cp:lastModifiedBy>
  <cp:revision>4</cp:revision>
  <dcterms:created xsi:type="dcterms:W3CDTF">2020-03-29T17:34:52Z</dcterms:created>
  <dcterms:modified xsi:type="dcterms:W3CDTF">2020-05-21T09:27:15Z</dcterms:modified>
</cp:coreProperties>
</file>